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A9DB-CB3B-40CC-B573-9FBD31F6EA49}" type="datetimeFigureOut">
              <a:rPr lang="sr-Latn-CS" smtClean="0"/>
              <a:pPr/>
              <a:t>6.1.2016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2170-AA69-4F19-A744-99D7B817A14B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0" y="-1"/>
            <a:ext cx="9144000" cy="114298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90000" dir="5400000" sy="-100000" algn="bl" rotWithShape="0"/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A9DB-CB3B-40CC-B573-9FBD31F6EA49}" type="datetimeFigureOut">
              <a:rPr lang="sr-Latn-CS" smtClean="0"/>
              <a:pPr/>
              <a:t>6.1.2016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2170-AA69-4F19-A744-99D7B817A14B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7" name="TextBox 6"/>
          <p:cNvSpPr txBox="1"/>
          <p:nvPr/>
        </p:nvSpPr>
        <p:spPr>
          <a:xfrm>
            <a:off x="8572528" y="6488668"/>
            <a:ext cx="57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11148A6-5A21-4FEF-B30B-533D1F757263}" type="slidenum">
              <a:rPr lang="hr-HR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</a:rPr>
              <a:pPr/>
              <a:t>‹#›</a:t>
            </a:fld>
            <a:endParaRPr lang="hr-HR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A9DB-CB3B-40CC-B573-9FBD31F6EA49}" type="datetimeFigureOut">
              <a:rPr lang="sr-Latn-CS" smtClean="0"/>
              <a:pPr/>
              <a:t>6.1.2016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2170-AA69-4F19-A744-99D7B817A14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A9DB-CB3B-40CC-B573-9FBD31F6EA49}" type="datetimeFigureOut">
              <a:rPr lang="sr-Latn-CS" smtClean="0"/>
              <a:pPr/>
              <a:t>6.1.2016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2170-AA69-4F19-A744-99D7B817A14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A9DB-CB3B-40CC-B573-9FBD31F6EA49}" type="datetimeFigureOut">
              <a:rPr lang="sr-Latn-CS" smtClean="0"/>
              <a:pPr/>
              <a:t>6.1.2016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2170-AA69-4F19-A744-99D7B817A14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A9DB-CB3B-40CC-B573-9FBD31F6EA49}" type="datetimeFigureOut">
              <a:rPr lang="sr-Latn-CS" smtClean="0"/>
              <a:pPr/>
              <a:t>6.1.2016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2170-AA69-4F19-A744-99D7B817A14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A9DB-CB3B-40CC-B573-9FBD31F6EA49}" type="datetimeFigureOut">
              <a:rPr lang="sr-Latn-CS" smtClean="0"/>
              <a:pPr/>
              <a:t>6.1.2016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2170-AA69-4F19-A744-99D7B817A14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A9DB-CB3B-40CC-B573-9FBD31F6EA49}" type="datetimeFigureOut">
              <a:rPr lang="sr-Latn-CS" smtClean="0"/>
              <a:pPr/>
              <a:t>6.1.2016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2170-AA69-4F19-A744-99D7B817A14B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9C5A9DB-CB3B-40CC-B573-9FBD31F6EA49}" type="datetimeFigureOut">
              <a:rPr lang="sr-Latn-CS" smtClean="0"/>
              <a:pPr/>
              <a:t>6.1.2016</a:t>
            </a:fld>
            <a:endParaRPr lang="bs-Latn-BA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3D72170-AA69-4F19-A744-99D7B817A14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A9DB-CB3B-40CC-B573-9FBD31F6EA49}" type="datetimeFigureOut">
              <a:rPr lang="sr-Latn-CS" smtClean="0"/>
              <a:pPr/>
              <a:t>6.1.2016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2170-AA69-4F19-A744-99D7B817A14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5A9DB-CB3B-40CC-B573-9FBD31F6EA49}" type="datetimeFigureOut">
              <a:rPr lang="sr-Latn-CS" smtClean="0"/>
              <a:pPr/>
              <a:t>6.1.2016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72170-AA69-4F19-A744-99D7B817A14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9C5A9DB-CB3B-40CC-B573-9FBD31F6EA49}" type="datetimeFigureOut">
              <a:rPr lang="sr-Latn-CS" smtClean="0"/>
              <a:pPr/>
              <a:t>6.1.2016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3D72170-AA69-4F19-A744-99D7B817A14B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r>
              <a:rPr lang="bs-Latn-BA" sz="2000" dirty="0" smtClean="0">
                <a:solidFill>
                  <a:schemeClr val="tx1"/>
                </a:solidFill>
              </a:rPr>
              <a:t>Univerzitet u Zenici</a:t>
            </a:r>
            <a:br>
              <a:rPr lang="bs-Latn-BA" sz="2000" dirty="0" smtClean="0">
                <a:solidFill>
                  <a:schemeClr val="tx1"/>
                </a:solidFill>
              </a:rPr>
            </a:br>
            <a:r>
              <a:rPr lang="bs-Latn-BA" sz="2000" dirty="0" smtClean="0">
                <a:solidFill>
                  <a:schemeClr val="tx1"/>
                </a:solidFill>
              </a:rPr>
              <a:t>Filozofski Fakultet</a:t>
            </a:r>
            <a:br>
              <a:rPr lang="bs-Latn-BA" sz="2000" dirty="0" smtClean="0">
                <a:solidFill>
                  <a:schemeClr val="tx1"/>
                </a:solidFill>
              </a:rPr>
            </a:br>
            <a:r>
              <a:rPr lang="bs-Latn-BA" sz="2000" dirty="0" smtClean="0">
                <a:solidFill>
                  <a:schemeClr val="tx1"/>
                </a:solidFill>
              </a:rPr>
              <a:t>Odsijek: Matematika i Informatika</a:t>
            </a:r>
            <a:br>
              <a:rPr lang="bs-Latn-BA" sz="2000" dirty="0" smtClean="0">
                <a:solidFill>
                  <a:schemeClr val="tx1"/>
                </a:solidFill>
              </a:rPr>
            </a:br>
            <a:r>
              <a:rPr lang="bs-Latn-BA" sz="2000" dirty="0" smtClean="0">
                <a:solidFill>
                  <a:schemeClr val="tx1"/>
                </a:solidFill>
              </a:rPr>
              <a:t>Predmet: Računarska Grafika                                                                                                </a:t>
            </a:r>
            <a:r>
              <a:rPr lang="bs-Latn-BA" sz="2000" dirty="0" smtClean="0">
                <a:solidFill>
                  <a:schemeClr val="tx1"/>
                </a:solidFill>
              </a:rPr>
              <a:t> </a:t>
            </a:r>
            <a:r>
              <a:rPr lang="bs-Latn-BA" sz="2000" dirty="0" smtClean="0">
                <a:solidFill>
                  <a:schemeClr val="tx1"/>
                </a:solidFill>
              </a:rPr>
              <a:t>       </a:t>
            </a:r>
            <a:r>
              <a:rPr lang="bs-Latn-BA" sz="2000" dirty="0" smtClean="0">
                <a:solidFill>
                  <a:schemeClr val="tx1"/>
                </a:solidFill>
              </a:rPr>
              <a:t>Januar,2016</a:t>
            </a:r>
            <a:r>
              <a:rPr lang="bs-Latn-BA" sz="2000" dirty="0" smtClean="0">
                <a:solidFill>
                  <a:schemeClr val="tx1"/>
                </a:solidFill>
              </a:rPr>
              <a:t/>
            </a:r>
            <a:br>
              <a:rPr lang="bs-Latn-BA" sz="2000" dirty="0" smtClean="0">
                <a:solidFill>
                  <a:schemeClr val="tx1"/>
                </a:solidFill>
              </a:rPr>
            </a:br>
            <a:r>
              <a:rPr lang="bs-Latn-BA" sz="1800" dirty="0" smtClean="0">
                <a:solidFill>
                  <a:schemeClr val="tx1"/>
                </a:solidFill>
              </a:rPr>
              <a:t/>
            </a:r>
            <a:br>
              <a:rPr lang="bs-Latn-BA" sz="1800" dirty="0" smtClean="0">
                <a:solidFill>
                  <a:schemeClr val="tx1"/>
                </a:solidFill>
              </a:rPr>
            </a:br>
            <a:r>
              <a:rPr lang="bs-Latn-BA" sz="1800" dirty="0" smtClean="0">
                <a:solidFill>
                  <a:schemeClr val="tx1"/>
                </a:solidFill>
              </a:rPr>
              <a:t/>
            </a:r>
            <a:br>
              <a:rPr lang="bs-Latn-BA" sz="1800" dirty="0" smtClean="0">
                <a:solidFill>
                  <a:schemeClr val="tx1"/>
                </a:solidFill>
              </a:rPr>
            </a:br>
            <a:r>
              <a:rPr lang="bs-Latn-BA" sz="1800" dirty="0" smtClean="0">
                <a:solidFill>
                  <a:schemeClr val="tx1"/>
                </a:solidFill>
              </a:rPr>
              <a:t/>
            </a:r>
            <a:br>
              <a:rPr lang="bs-Latn-BA" sz="1800" dirty="0" smtClean="0">
                <a:solidFill>
                  <a:schemeClr val="tx1"/>
                </a:solidFill>
              </a:rPr>
            </a:br>
            <a:r>
              <a:rPr lang="bs-Latn-BA" sz="1800" dirty="0" smtClean="0">
                <a:solidFill>
                  <a:schemeClr val="tx1"/>
                </a:solidFill>
              </a:rPr>
              <a:t/>
            </a:r>
            <a:br>
              <a:rPr lang="bs-Latn-BA" sz="1800" dirty="0" smtClean="0">
                <a:solidFill>
                  <a:schemeClr val="tx1"/>
                </a:solidFill>
              </a:rPr>
            </a:br>
            <a:r>
              <a:rPr lang="bs-Latn-BA" sz="1800" dirty="0" smtClean="0">
                <a:solidFill>
                  <a:schemeClr val="tx1"/>
                </a:solidFill>
              </a:rPr>
              <a:t>                 </a:t>
            </a:r>
            <a:br>
              <a:rPr lang="bs-Latn-BA" sz="1800" dirty="0" smtClean="0">
                <a:solidFill>
                  <a:schemeClr val="tx1"/>
                </a:solidFill>
              </a:rPr>
            </a:br>
            <a:r>
              <a:rPr lang="bs-Latn-BA" sz="1800" dirty="0" smtClean="0">
                <a:solidFill>
                  <a:schemeClr val="tx1"/>
                </a:solidFill>
              </a:rPr>
              <a:t>                     </a:t>
            </a:r>
            <a:br>
              <a:rPr lang="bs-Latn-BA" sz="1800" dirty="0" smtClean="0">
                <a:solidFill>
                  <a:schemeClr val="tx1"/>
                </a:solidFill>
              </a:rPr>
            </a:br>
            <a:r>
              <a:rPr lang="bs-Latn-BA" sz="1800" dirty="0" smtClean="0">
                <a:solidFill>
                  <a:schemeClr val="tx1"/>
                </a:solidFill>
              </a:rPr>
              <a:t>                      </a:t>
            </a:r>
            <a:r>
              <a:rPr lang="bs-Latn-BA" sz="4400" i="1" dirty="0" smtClean="0">
                <a:solidFill>
                  <a:schemeClr val="tx1"/>
                </a:solidFill>
                <a:latin typeface="Arial Black" pitchFamily="34" charset="0"/>
              </a:rPr>
              <a:t>3D Digitalizacija objekata</a:t>
            </a:r>
            <a:r>
              <a:rPr lang="bs-Latn-BA" sz="4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/>
            </a:r>
            <a:br>
              <a:rPr lang="bs-Latn-BA" sz="4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</a:br>
            <a:r>
              <a:rPr lang="bs-Latn-BA" sz="1800" dirty="0" smtClean="0"/>
              <a:t>                                                       </a:t>
            </a:r>
            <a: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  <a:t>Seminarski rad iz predmeta Računarska Grafika</a:t>
            </a:r>
            <a:b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  <a:t/>
            </a:r>
            <a:b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  <a:t/>
            </a:r>
            <a:b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  <a:t/>
            </a:r>
            <a:b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  <a:t/>
            </a:r>
            <a:b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  <a:t/>
            </a:r>
            <a:b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  <a:t/>
            </a:r>
            <a:b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  <a:t/>
            </a:r>
            <a:b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  <a:t/>
            </a:r>
            <a:b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  <a:t/>
            </a:r>
            <a:b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  <a:t/>
            </a:r>
            <a:b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  <a:t/>
            </a:r>
            <a:b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  <a:t/>
            </a:r>
            <a:br>
              <a:rPr lang="bs-Latn-BA" sz="1800" i="1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bs-Latn-BA" sz="1800" dirty="0" smtClean="0">
                <a:solidFill>
                  <a:schemeClr val="tx1">
                    <a:lumMod val="85000"/>
                  </a:schemeClr>
                </a:solidFill>
              </a:rPr>
              <a:t>Profesor:                                                                                                                                                                  </a:t>
            </a:r>
            <a:r>
              <a:rPr lang="bs-Latn-BA" sz="1800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bs-Latn-BA" sz="1800" dirty="0" smtClean="0">
                <a:solidFill>
                  <a:schemeClr val="tx1">
                    <a:lumMod val="85000"/>
                  </a:schemeClr>
                </a:solidFill>
              </a:rPr>
              <a:t>Student:                                                                   </a:t>
            </a:r>
            <a:br>
              <a:rPr lang="bs-Latn-BA" sz="1800" dirty="0" smtClean="0">
                <a:solidFill>
                  <a:schemeClr val="tx1">
                    <a:lumMod val="85000"/>
                  </a:schemeClr>
                </a:solidFill>
              </a:rPr>
            </a:br>
            <a:r>
              <a:rPr lang="bs-Latn-BA" sz="1800" dirty="0" smtClean="0">
                <a:solidFill>
                  <a:schemeClr val="tx1">
                    <a:lumMod val="85000"/>
                  </a:schemeClr>
                </a:solidFill>
              </a:rPr>
              <a:t>doc.dr.Samir </a:t>
            </a:r>
            <a:r>
              <a:rPr lang="bs-Latn-BA" sz="1800" dirty="0" smtClean="0">
                <a:solidFill>
                  <a:schemeClr val="tx1">
                    <a:lumMod val="85000"/>
                  </a:schemeClr>
                </a:solidFill>
              </a:rPr>
              <a:t>Lemeš                                                                                                                                           Amina Delibašić</a:t>
            </a:r>
            <a:endParaRPr lang="bs-Latn-BA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i="1" dirty="0" smtClean="0">
                <a:solidFill>
                  <a:schemeClr val="bg1"/>
                </a:solidFill>
              </a:rPr>
              <a:t>Sadržaj</a:t>
            </a:r>
            <a:endParaRPr lang="bs-Latn-BA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33222" indent="-514350">
              <a:buFont typeface="Wingdings" pitchFamily="2" charset="2"/>
              <a:buChar char="q"/>
            </a:pPr>
            <a:endParaRPr lang="bs-Latn-BA" b="1" i="1" dirty="0" smtClean="0"/>
          </a:p>
          <a:p>
            <a:pPr marL="633222" indent="-514350">
              <a:buFont typeface="Wingdings" pitchFamily="2" charset="2"/>
              <a:buChar char="q"/>
            </a:pPr>
            <a:r>
              <a:rPr lang="bs-Latn-BA" b="1" i="1" dirty="0" smtClean="0"/>
              <a:t>Pojam digitalizacije (proces,razlozi)</a:t>
            </a:r>
          </a:p>
          <a:p>
            <a:pPr marL="633222" indent="-514350">
              <a:buNone/>
            </a:pPr>
            <a:r>
              <a:rPr lang="bs-Latn-BA" b="1" i="1" dirty="0" smtClean="0"/>
              <a:t>       </a:t>
            </a:r>
          </a:p>
          <a:p>
            <a:pPr marL="633222" indent="-514350">
              <a:buFont typeface="Wingdings" pitchFamily="2" charset="2"/>
              <a:buChar char="q"/>
            </a:pPr>
            <a:r>
              <a:rPr lang="bs-Latn-BA" b="1" i="1" dirty="0" smtClean="0"/>
              <a:t>Digitalizacija slike</a:t>
            </a:r>
          </a:p>
          <a:p>
            <a:pPr marL="633222" indent="-514350">
              <a:buFont typeface="Wingdings" pitchFamily="2" charset="2"/>
              <a:buChar char="q"/>
            </a:pPr>
            <a:endParaRPr lang="bs-Latn-BA" b="1" i="1" dirty="0" smtClean="0"/>
          </a:p>
          <a:p>
            <a:pPr marL="633222" indent="-514350">
              <a:buFont typeface="Wingdings" pitchFamily="2" charset="2"/>
              <a:buChar char="q"/>
            </a:pPr>
            <a:r>
              <a:rPr lang="bs-Latn-BA" b="1" i="1" dirty="0" smtClean="0"/>
              <a:t>Digitalizacija teksta</a:t>
            </a:r>
          </a:p>
          <a:p>
            <a:pPr marL="633222" indent="-514350">
              <a:buFont typeface="Wingdings" pitchFamily="2" charset="2"/>
              <a:buChar char="q"/>
            </a:pPr>
            <a:endParaRPr lang="bs-Latn-BA" b="1" i="1" dirty="0" smtClean="0"/>
          </a:p>
          <a:p>
            <a:pPr marL="633222" indent="-514350">
              <a:buFont typeface="Wingdings" pitchFamily="2" charset="2"/>
              <a:buChar char="q"/>
            </a:pPr>
            <a:r>
              <a:rPr lang="bs-Latn-BA" b="1" i="1" dirty="0" smtClean="0"/>
              <a:t>Digitalizacija zvuka</a:t>
            </a:r>
          </a:p>
          <a:p>
            <a:pPr marL="633222" indent="-514350">
              <a:buFont typeface="Wingdings" pitchFamily="2" charset="2"/>
              <a:buChar char="q"/>
            </a:pPr>
            <a:endParaRPr lang="bs-Latn-BA" b="1" i="1" dirty="0" smtClean="0"/>
          </a:p>
          <a:p>
            <a:pPr marL="633222" indent="-514350">
              <a:buFont typeface="Wingdings" pitchFamily="2" charset="2"/>
              <a:buChar char="q"/>
            </a:pPr>
            <a:r>
              <a:rPr lang="bs-Latn-BA" b="1" i="1" dirty="0" smtClean="0"/>
              <a:t>Digitalizacija videa</a:t>
            </a:r>
          </a:p>
          <a:p>
            <a:pPr marL="633222" indent="-514350">
              <a:buFont typeface="Wingdings" pitchFamily="2" charset="2"/>
              <a:buChar char="q"/>
            </a:pPr>
            <a:endParaRPr lang="bs-Latn-BA" b="1" i="1" dirty="0" smtClean="0"/>
          </a:p>
          <a:p>
            <a:pPr marL="633222" indent="-514350">
              <a:buFont typeface="Wingdings" pitchFamily="2" charset="2"/>
              <a:buChar char="q"/>
            </a:pPr>
            <a:r>
              <a:rPr lang="bs-Latn-BA" b="1" i="1" dirty="0" smtClean="0"/>
              <a:t>Trodimenzionalna  digitalizacija</a:t>
            </a:r>
          </a:p>
          <a:p>
            <a:pPr marL="633222" indent="-514350">
              <a:buFont typeface="Wingdings" pitchFamily="2" charset="2"/>
              <a:buChar char="q"/>
            </a:pPr>
            <a:endParaRPr lang="bs-Latn-BA" b="1" i="1" dirty="0" smtClean="0"/>
          </a:p>
          <a:p>
            <a:pPr marL="633222" indent="-514350">
              <a:buFont typeface="Wingdings" pitchFamily="2" charset="2"/>
              <a:buChar char="q"/>
            </a:pPr>
            <a:r>
              <a:rPr lang="bs-Latn-BA" b="1" i="1" dirty="0" smtClean="0"/>
              <a:t>Digitalizacija pokretnih i nepokretnih objekata</a:t>
            </a:r>
          </a:p>
          <a:p>
            <a:pPr marL="633222" indent="-514350">
              <a:buNone/>
            </a:pPr>
            <a:endParaRPr lang="bs-Latn-BA" b="1" i="1" dirty="0" smtClean="0"/>
          </a:p>
          <a:p>
            <a:pPr marL="633222" indent="-514350">
              <a:buFont typeface="Wingdings" pitchFamily="2" charset="2"/>
              <a:buChar char="q"/>
            </a:pPr>
            <a:r>
              <a:rPr lang="bs-Latn-BA" b="1" i="1" dirty="0" smtClean="0"/>
              <a:t>Zaključak</a:t>
            </a:r>
          </a:p>
          <a:p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i="1" dirty="0" smtClean="0">
                <a:solidFill>
                  <a:schemeClr val="bg1"/>
                </a:solidFill>
              </a:rPr>
              <a:t>Digitalizacija</a:t>
            </a:r>
            <a:endParaRPr lang="bs-Latn-BA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2149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s-Latn-BA" sz="2400" b="1" i="1" dirty="0" smtClean="0"/>
              <a:t>Digitalizacija </a:t>
            </a:r>
            <a:r>
              <a:rPr lang="bs-Latn-BA" sz="2400" dirty="0" smtClean="0"/>
              <a:t> - proces transformacije podataka iz oblika koji je shvatljiv čovjeku u oblik koji računar </a:t>
            </a:r>
            <a:r>
              <a:rPr lang="bs-Latn-BA" sz="2400" dirty="0" smtClean="0"/>
              <a:t>razumije</a:t>
            </a:r>
            <a:endParaRPr lang="bs-Latn-BA" sz="2400" dirty="0" smtClean="0"/>
          </a:p>
          <a:p>
            <a:pPr>
              <a:buNone/>
            </a:pPr>
            <a:endParaRPr lang="bs-Latn-BA" sz="2400" dirty="0" smtClean="0"/>
          </a:p>
          <a:p>
            <a:pPr>
              <a:buNone/>
            </a:pPr>
            <a:r>
              <a:rPr lang="bs-Latn-BA" sz="2800" dirty="0" smtClean="0"/>
              <a:t>Dva osnovna procesa digitalizacije:</a:t>
            </a:r>
          </a:p>
          <a:p>
            <a:pPr lvl="0"/>
            <a:r>
              <a:rPr lang="bs-Latn-BA" sz="2800" i="1" u="sng" dirty="0" smtClean="0"/>
              <a:t>DISKRETIZACIJA -</a:t>
            </a:r>
            <a:r>
              <a:rPr lang="bs-Latn-BA" sz="2800" dirty="0" smtClean="0"/>
              <a:t> </a:t>
            </a:r>
            <a:r>
              <a:rPr lang="bs-Latn-BA" sz="2400" dirty="0" smtClean="0"/>
              <a:t>čitanje analognog signala </a:t>
            </a:r>
            <a:r>
              <a:rPr lang="bs-Latn-BA" sz="2800" dirty="0" smtClean="0"/>
              <a:t>(uzorak)</a:t>
            </a:r>
          </a:p>
          <a:p>
            <a:pPr lvl="0"/>
            <a:endParaRPr lang="bs-Latn-BA" sz="2800" i="1" u="sng" dirty="0" smtClean="0"/>
          </a:p>
          <a:p>
            <a:pPr lvl="0"/>
            <a:r>
              <a:rPr lang="bs-Latn-BA" sz="2800" i="1" u="sng" dirty="0" smtClean="0"/>
              <a:t>KVANTIZACIJA - </a:t>
            </a:r>
            <a:r>
              <a:rPr lang="bs-Latn-BA" sz="2400" dirty="0" smtClean="0"/>
              <a:t>uzorci se zaokružuju na fiksni skup cijelih brojeva</a:t>
            </a:r>
          </a:p>
          <a:p>
            <a:pPr lvl="0"/>
            <a:endParaRPr lang="bs-Latn-BA" sz="2800" dirty="0" smtClean="0"/>
          </a:p>
          <a:p>
            <a:endParaRPr lang="bs-Latn-BA" dirty="0"/>
          </a:p>
        </p:txBody>
      </p:sp>
      <p:pic>
        <p:nvPicPr>
          <p:cNvPr id="4" name="Picture 3" descr="dio1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085975" y="4786322"/>
            <a:ext cx="4972050" cy="1911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i="1" dirty="0" smtClean="0">
                <a:solidFill>
                  <a:schemeClr val="bg1"/>
                </a:solidFill>
              </a:rPr>
              <a:t>Proces digitalizacije</a:t>
            </a:r>
            <a:endParaRPr lang="bs-Latn-BA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785926"/>
            <a:ext cx="4214842" cy="4625609"/>
          </a:xfrm>
        </p:spPr>
        <p:txBody>
          <a:bodyPr>
            <a:normAutofit fontScale="85000" lnSpcReduction="20000"/>
          </a:bodyPr>
          <a:lstStyle/>
          <a:p>
            <a:r>
              <a:rPr lang="bs-Latn-BA" sz="2800" b="1" dirty="0" smtClean="0"/>
              <a:t>Odabir gradiva</a:t>
            </a:r>
          </a:p>
          <a:p>
            <a:endParaRPr lang="bs-Latn-BA" sz="2800" b="1" dirty="0" smtClean="0"/>
          </a:p>
          <a:p>
            <a:r>
              <a:rPr lang="bs-Latn-BA" sz="2800" b="1" dirty="0" smtClean="0"/>
              <a:t>Digitalizacija gradiva</a:t>
            </a:r>
          </a:p>
          <a:p>
            <a:endParaRPr lang="bs-Latn-BA" sz="2800" b="1" dirty="0" smtClean="0"/>
          </a:p>
          <a:p>
            <a:r>
              <a:rPr lang="bs-Latn-BA" sz="2800" b="1" dirty="0" smtClean="0"/>
              <a:t>Obrada i kontrola </a:t>
            </a:r>
          </a:p>
          <a:p>
            <a:pPr>
              <a:buNone/>
            </a:pPr>
            <a:r>
              <a:rPr lang="bs-Latn-BA" sz="2800" b="1" dirty="0" smtClean="0"/>
              <a:t>      kvalitete</a:t>
            </a:r>
          </a:p>
          <a:p>
            <a:endParaRPr lang="bs-Latn-BA" sz="2800" b="1" dirty="0" smtClean="0"/>
          </a:p>
          <a:p>
            <a:r>
              <a:rPr lang="bs-Latn-BA" sz="2800" b="1" dirty="0" smtClean="0"/>
              <a:t>Zaštita</a:t>
            </a:r>
          </a:p>
          <a:p>
            <a:endParaRPr lang="bs-Latn-BA" sz="2800" b="1" dirty="0" smtClean="0"/>
          </a:p>
          <a:p>
            <a:r>
              <a:rPr lang="bs-Latn-BA" sz="2800" b="1" dirty="0" smtClean="0"/>
              <a:t>Pohrana i prijenos</a:t>
            </a:r>
          </a:p>
          <a:p>
            <a:endParaRPr lang="bs-Latn-BA" sz="2800" b="1" dirty="0" smtClean="0"/>
          </a:p>
          <a:p>
            <a:r>
              <a:rPr lang="bs-Latn-BA" sz="2800" b="1" dirty="0" smtClean="0"/>
              <a:t>Pregled i upotreba</a:t>
            </a:r>
          </a:p>
          <a:p>
            <a:endParaRPr lang="bs-Latn-BA" sz="2800" b="1" dirty="0" smtClean="0"/>
          </a:p>
          <a:p>
            <a:r>
              <a:rPr lang="bs-Latn-BA" sz="2800" b="1" dirty="0" smtClean="0"/>
              <a:t>Održavanje digitalnog gradiva</a:t>
            </a:r>
            <a:endParaRPr lang="bs-Latn-BA" sz="2800" b="1" dirty="0"/>
          </a:p>
        </p:txBody>
      </p:sp>
      <p:pic>
        <p:nvPicPr>
          <p:cNvPr id="4" name="Picture 3" descr="digitizing-proce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0" y="1714488"/>
            <a:ext cx="5143536" cy="4805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676636_ori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4752"/>
            <a:ext cx="9144000" cy="28537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i="1" dirty="0" smtClean="0">
                <a:solidFill>
                  <a:schemeClr val="bg1"/>
                </a:solidFill>
              </a:rPr>
              <a:t>Razlozi za digitalizaciju</a:t>
            </a:r>
            <a:endParaRPr lang="bs-Latn-BA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0175"/>
            <a:ext cx="6786578" cy="2643205"/>
          </a:xfrm>
        </p:spPr>
        <p:txBody>
          <a:bodyPr>
            <a:normAutofit fontScale="85000" lnSpcReduction="20000"/>
          </a:bodyPr>
          <a:lstStyle/>
          <a:p>
            <a:pPr lvl="0" algn="ctr">
              <a:buNone/>
            </a:pPr>
            <a:endParaRPr lang="bs-Latn-BA" sz="2600" b="1" dirty="0" smtClean="0"/>
          </a:p>
          <a:p>
            <a:pPr lvl="0">
              <a:buFont typeface="Wingdings" pitchFamily="2" charset="2"/>
              <a:buChar char="§"/>
            </a:pPr>
            <a:r>
              <a:rPr lang="bs-Latn-BA" sz="2400" b="1" dirty="0" smtClean="0"/>
              <a:t>Digitalizacija radi zaštite izvornika</a:t>
            </a:r>
          </a:p>
          <a:p>
            <a:pPr lvl="0">
              <a:buNone/>
            </a:pPr>
            <a:endParaRPr lang="bs-Latn-BA" sz="2400" b="1" dirty="0" smtClean="0"/>
          </a:p>
          <a:p>
            <a:pPr>
              <a:buFont typeface="Wingdings" pitchFamily="2" charset="2"/>
              <a:buChar char="§"/>
            </a:pPr>
            <a:r>
              <a:rPr lang="bs-Latn-BA" sz="2400" b="1" dirty="0" smtClean="0"/>
              <a:t>Digitalizacija radi povećanja dostupnosti</a:t>
            </a:r>
          </a:p>
          <a:p>
            <a:pPr>
              <a:buNone/>
            </a:pPr>
            <a:endParaRPr lang="bs-Latn-BA" sz="2400" dirty="0" smtClean="0"/>
          </a:p>
          <a:p>
            <a:pPr>
              <a:buFont typeface="Wingdings" pitchFamily="2" charset="2"/>
              <a:buChar char="§"/>
            </a:pPr>
            <a:r>
              <a:rPr lang="bs-Latn-BA" sz="2400" b="1" dirty="0" smtClean="0"/>
              <a:t>Digitalizacija radi stvaranja nove ponude i usluga </a:t>
            </a:r>
          </a:p>
          <a:p>
            <a:pPr>
              <a:buFont typeface="Wingdings" pitchFamily="2" charset="2"/>
              <a:buChar char="§"/>
            </a:pPr>
            <a:endParaRPr lang="bs-Latn-BA" sz="2400" b="1" dirty="0" smtClean="0"/>
          </a:p>
          <a:p>
            <a:pPr>
              <a:buFont typeface="Wingdings" pitchFamily="2" charset="2"/>
              <a:buChar char="§"/>
            </a:pPr>
            <a:r>
              <a:rPr lang="bs-Latn-BA" sz="2400" b="1" dirty="0" smtClean="0"/>
              <a:t>Digitalizacija radi upotpunjavanja fonda</a:t>
            </a:r>
          </a:p>
          <a:p>
            <a:pPr>
              <a:buFont typeface="Wingdings" pitchFamily="2" charset="2"/>
              <a:buChar char="§"/>
            </a:pPr>
            <a:endParaRPr lang="bs-Latn-BA" sz="2400" b="1" dirty="0" smtClean="0"/>
          </a:p>
          <a:p>
            <a:pPr>
              <a:buFont typeface="Wingdings" pitchFamily="2" charset="2"/>
              <a:buChar char="§"/>
            </a:pPr>
            <a:r>
              <a:rPr lang="bs-Latn-BA" sz="2400" b="1" dirty="0" smtClean="0"/>
              <a:t>Digitalizacija na zahtjev</a:t>
            </a:r>
            <a:endParaRPr lang="bs-Latn-BA" sz="2400" dirty="0" smtClean="0"/>
          </a:p>
          <a:p>
            <a:pPr lvl="0" algn="ctr">
              <a:buFont typeface="Wingdings" pitchFamily="2" charset="2"/>
              <a:buChar char="§"/>
            </a:pPr>
            <a:endParaRPr lang="bs-Latn-BA" sz="2600" b="1" i="1" dirty="0" smtClean="0"/>
          </a:p>
          <a:p>
            <a:pPr lvl="0" algn="ctr">
              <a:buFont typeface="Wingdings" pitchFamily="2" charset="2"/>
              <a:buChar char="Ø"/>
            </a:pPr>
            <a:endParaRPr lang="bs-Latn-BA" sz="2600" b="1" i="1" dirty="0" smtClean="0"/>
          </a:p>
          <a:p>
            <a:pPr lvl="0" algn="ctr">
              <a:buFont typeface="Wingdings" pitchFamily="2" charset="2"/>
              <a:buChar char="Ø"/>
            </a:pPr>
            <a:endParaRPr lang="bs-Latn-BA" sz="2600" b="1" i="1" dirty="0" smtClean="0"/>
          </a:p>
          <a:p>
            <a:pPr lvl="0" algn="ctr">
              <a:buFont typeface="Wingdings" pitchFamily="2" charset="2"/>
              <a:buChar char="Ø"/>
            </a:pPr>
            <a:endParaRPr lang="bs-Latn-BA" sz="2600" b="1" i="1" dirty="0" smtClean="0"/>
          </a:p>
          <a:p>
            <a:pPr lvl="0" algn="ctr">
              <a:buFont typeface="Wingdings" pitchFamily="2" charset="2"/>
              <a:buChar char="Ø"/>
            </a:pPr>
            <a:endParaRPr lang="bs-Latn-BA" sz="2600" b="1" i="1" dirty="0" smtClean="0"/>
          </a:p>
          <a:p>
            <a:pPr lvl="0" algn="ctr">
              <a:buFont typeface="Wingdings" pitchFamily="2" charset="2"/>
              <a:buChar char="Ø"/>
            </a:pPr>
            <a:endParaRPr lang="bs-Latn-BA" sz="2600" b="1" i="1" dirty="0" smtClean="0"/>
          </a:p>
          <a:p>
            <a:pPr lvl="0" algn="ctr">
              <a:buFont typeface="Wingdings" pitchFamily="2" charset="2"/>
              <a:buChar char="Ø"/>
            </a:pPr>
            <a:endParaRPr lang="bs-Latn-BA" sz="26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i="1" dirty="0" smtClean="0">
                <a:solidFill>
                  <a:schemeClr val="bg1"/>
                </a:solidFill>
              </a:rPr>
              <a:t>Digitalizacija slike</a:t>
            </a:r>
            <a:endParaRPr lang="bs-Latn-BA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0175"/>
            <a:ext cx="8229600" cy="2643206"/>
          </a:xfrm>
        </p:spPr>
        <p:txBody>
          <a:bodyPr>
            <a:normAutofit/>
          </a:bodyPr>
          <a:lstStyle/>
          <a:p>
            <a:r>
              <a:rPr lang="bs-Latn-BA" sz="2000" dirty="0" smtClean="0"/>
              <a:t>Slikovno gradivo se digitalizira  skeniranjem ili fotografiranjem</a:t>
            </a:r>
          </a:p>
          <a:p>
            <a:r>
              <a:rPr lang="bs-Latn-BA" sz="2000" dirty="0" smtClean="0"/>
              <a:t> Tri najvažnije stvari  kod bolje kvalitete digitaliziranog slikovnog gradiva: </a:t>
            </a:r>
          </a:p>
          <a:p>
            <a:pPr marL="576072" indent="-457200">
              <a:buFont typeface="+mj-lt"/>
              <a:buAutoNum type="arabicPeriod"/>
            </a:pPr>
            <a:r>
              <a:rPr lang="bs-Latn-BA" sz="2000" dirty="0" smtClean="0"/>
              <a:t>  </a:t>
            </a:r>
            <a:r>
              <a:rPr lang="bs-Latn-BA" sz="2000" b="1" i="1" dirty="0" smtClean="0"/>
              <a:t>rezolucija</a:t>
            </a:r>
          </a:p>
          <a:p>
            <a:pPr marL="576072" indent="-457200">
              <a:buFont typeface="+mj-lt"/>
              <a:buAutoNum type="arabicPeriod"/>
            </a:pPr>
            <a:r>
              <a:rPr lang="bs-Latn-BA" sz="2000" b="1" i="1" dirty="0" smtClean="0"/>
              <a:t> bitna dubina tačke</a:t>
            </a:r>
          </a:p>
          <a:p>
            <a:pPr marL="576072" indent="-457200">
              <a:buFont typeface="+mj-lt"/>
              <a:buAutoNum type="arabicPeriod"/>
            </a:pPr>
            <a:r>
              <a:rPr lang="bs-Latn-BA" sz="2000" b="1" i="1" dirty="0" smtClean="0"/>
              <a:t>boja</a:t>
            </a:r>
          </a:p>
          <a:p>
            <a:pPr marL="576072" indent="-457200">
              <a:buFont typeface="+mj-lt"/>
              <a:buAutoNum type="arabicPeriod"/>
            </a:pPr>
            <a:endParaRPr lang="bs-Latn-BA" sz="2000" b="1" i="1" dirty="0" smtClean="0"/>
          </a:p>
          <a:p>
            <a:r>
              <a:rPr lang="bs-Latn-BA" sz="2000" dirty="0" smtClean="0"/>
              <a:t>Jedna od klasifikacija dijeli digitalne slike na </a:t>
            </a:r>
            <a:r>
              <a:rPr lang="bs-Latn-BA" sz="2000" b="1" i="1" dirty="0" smtClean="0"/>
              <a:t>binarne</a:t>
            </a:r>
            <a:r>
              <a:rPr lang="bs-Latn-BA" sz="2000" dirty="0" smtClean="0"/>
              <a:t>, </a:t>
            </a:r>
            <a:r>
              <a:rPr lang="bs-Latn-BA" sz="2000" b="1" i="1" dirty="0" smtClean="0"/>
              <a:t>gray-scale</a:t>
            </a:r>
            <a:r>
              <a:rPr lang="bs-Latn-BA" sz="2000" dirty="0" smtClean="0"/>
              <a:t> i </a:t>
            </a:r>
            <a:r>
              <a:rPr lang="bs-Latn-BA" sz="2000" b="1" i="1" dirty="0" smtClean="0"/>
              <a:t>multispektralne</a:t>
            </a:r>
          </a:p>
          <a:p>
            <a:endParaRPr lang="bs-Latn-BA" sz="2400" dirty="0"/>
          </a:p>
        </p:txBody>
      </p:sp>
      <p:pic>
        <p:nvPicPr>
          <p:cNvPr id="4" name="Picture 3" descr="preuzm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4143380"/>
            <a:ext cx="3857652" cy="2437464"/>
          </a:xfrm>
          <a:prstGeom prst="rect">
            <a:avLst/>
          </a:prstGeom>
        </p:spPr>
      </p:pic>
      <p:pic>
        <p:nvPicPr>
          <p:cNvPr id="5" name="Picture 4" descr="preuzmi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4143380"/>
            <a:ext cx="3929090" cy="242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i="1" dirty="0" smtClean="0">
                <a:solidFill>
                  <a:schemeClr val="bg1"/>
                </a:solidFill>
              </a:rPr>
              <a:t>Digitalizacija teksta</a:t>
            </a:r>
            <a:endParaRPr lang="bs-Latn-BA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s-Latn-BA" sz="2000" dirty="0" smtClean="0"/>
              <a:t>Izvodi se na dva načina: </a:t>
            </a:r>
          </a:p>
          <a:p>
            <a:pPr marL="576072" indent="-457200">
              <a:buFont typeface="+mj-lt"/>
              <a:buAutoNum type="arabicPeriod"/>
            </a:pPr>
            <a:r>
              <a:rPr lang="bs-Latn-BA" sz="2000" i="1" dirty="0" smtClean="0"/>
              <a:t>skeniranje</a:t>
            </a:r>
            <a:r>
              <a:rPr lang="bs-Latn-BA" sz="2000" dirty="0" smtClean="0"/>
              <a:t> </a:t>
            </a:r>
          </a:p>
          <a:p>
            <a:pPr marL="576072" indent="-457200">
              <a:buFont typeface="+mj-lt"/>
              <a:buAutoNum type="arabicPeriod"/>
            </a:pPr>
            <a:r>
              <a:rPr lang="bs-Latn-BA" sz="2000" dirty="0" smtClean="0"/>
              <a:t> </a:t>
            </a:r>
            <a:r>
              <a:rPr lang="bs-Latn-BA" sz="2000" i="1" dirty="0" smtClean="0"/>
              <a:t>fotografiranje digitalnom kamerom</a:t>
            </a:r>
          </a:p>
          <a:p>
            <a:pPr marL="576072" indent="-457200">
              <a:buFont typeface="+mj-lt"/>
              <a:buAutoNum type="arabicPeriod"/>
            </a:pPr>
            <a:endParaRPr lang="bs-Latn-BA" sz="2000" i="1" dirty="0" smtClean="0"/>
          </a:p>
          <a:p>
            <a:pPr>
              <a:buFont typeface="Wingdings" pitchFamily="2" charset="2"/>
              <a:buChar char="§"/>
            </a:pPr>
            <a:r>
              <a:rPr lang="bs-Latn-BA" sz="2000" b="1" i="1" dirty="0" smtClean="0"/>
              <a:t>flatbed</a:t>
            </a:r>
            <a:r>
              <a:rPr lang="bs-Latn-BA" sz="2000" b="1" dirty="0" smtClean="0"/>
              <a:t> skener-</a:t>
            </a:r>
            <a:r>
              <a:rPr lang="bs-Latn-BA" sz="2000" dirty="0" smtClean="0"/>
              <a:t>(stolni vodoravni skener sa poklopcem)može </a:t>
            </a:r>
            <a:r>
              <a:rPr lang="bs-Latn-BA" sz="2000" dirty="0" smtClean="0"/>
              <a:t>skenirati samostalne </a:t>
            </a:r>
            <a:r>
              <a:rPr lang="bs-Latn-BA" sz="2000" dirty="0" smtClean="0"/>
              <a:t>listove </a:t>
            </a:r>
          </a:p>
          <a:p>
            <a:pPr>
              <a:buFont typeface="Wingdings" pitchFamily="2" charset="2"/>
              <a:buChar char="§"/>
            </a:pPr>
            <a:r>
              <a:rPr lang="bs-Latn-BA" sz="2000" b="1" i="1" dirty="0" smtClean="0"/>
              <a:t>„prolazni“ skeneri</a:t>
            </a:r>
            <a:r>
              <a:rPr lang="bs-Latn-BA" sz="2000" b="1" dirty="0" smtClean="0"/>
              <a:t> </a:t>
            </a:r>
            <a:r>
              <a:rPr lang="bs-Latn-BA" sz="2000" dirty="0" smtClean="0"/>
              <a:t>-imaju mogućnost skeniranja isključivo pojedinačnih listova</a:t>
            </a:r>
          </a:p>
          <a:p>
            <a:endParaRPr lang="bs-Latn-BA" dirty="0"/>
          </a:p>
        </p:txBody>
      </p:sp>
      <p:pic>
        <p:nvPicPr>
          <p:cNvPr id="4" name="Picture 3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4286256"/>
            <a:ext cx="3571900" cy="2357454"/>
          </a:xfrm>
          <a:prstGeom prst="rect">
            <a:avLst/>
          </a:prstGeom>
        </p:spPr>
      </p:pic>
      <p:pic>
        <p:nvPicPr>
          <p:cNvPr id="6" name="Picture 5" descr="preuzm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4000504"/>
            <a:ext cx="3357586" cy="25717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i="1" dirty="0" smtClean="0">
                <a:solidFill>
                  <a:schemeClr val="bg1"/>
                </a:solidFill>
              </a:rPr>
              <a:t>Digitalizacija zvuka</a:t>
            </a:r>
            <a:endParaRPr lang="bs-Latn-BA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Obavlja se nad analognim električnim signalom,koji je dobijen pretvorbom zvuka uz pomoc </a:t>
            </a:r>
            <a:r>
              <a:rPr lang="bs-Latn-BA" sz="2000" i="1" dirty="0" smtClean="0"/>
              <a:t>mikrofona</a:t>
            </a:r>
            <a:r>
              <a:rPr lang="bs-Latn-BA" sz="2000" dirty="0" smtClean="0"/>
              <a:t> </a:t>
            </a:r>
          </a:p>
          <a:p>
            <a:pPr>
              <a:buFont typeface="Wingdings" pitchFamily="2" charset="2"/>
              <a:buChar char="§"/>
            </a:pPr>
            <a:endParaRPr lang="bs-Latn-BA" sz="2000" i="1" dirty="0" smtClean="0"/>
          </a:p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 Odvija se u dva koraka a to su: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 </a:t>
            </a:r>
            <a:r>
              <a:rPr lang="bs-Latn-BA" sz="2000" b="1" i="1" dirty="0" smtClean="0"/>
              <a:t>1.uzorkovanje</a:t>
            </a:r>
            <a:r>
              <a:rPr lang="bs-Latn-BA" sz="2000" i="1" dirty="0" smtClean="0"/>
              <a:t> </a:t>
            </a:r>
            <a:r>
              <a:rPr lang="bs-Latn-BA" sz="2000" dirty="0" smtClean="0"/>
              <a:t>–mjerenje vrijednosti električnog signala u određenim kratkim vremenskim intervalima</a:t>
            </a:r>
          </a:p>
          <a:p>
            <a:pPr>
              <a:buNone/>
            </a:pPr>
            <a:r>
              <a:rPr lang="bs-Latn-BA" sz="2000" b="1" i="1" dirty="0" smtClean="0"/>
              <a:t>       2.kvantizacija </a:t>
            </a:r>
            <a:r>
              <a:rPr lang="bs-Latn-BA" sz="2000" i="1" dirty="0" smtClean="0"/>
              <a:t>–</a:t>
            </a:r>
            <a:r>
              <a:rPr lang="bs-Latn-BA" sz="2000" dirty="0" smtClean="0"/>
              <a:t>  postupak određivanja amplitude pojedinog uzorka</a:t>
            </a:r>
          </a:p>
          <a:p>
            <a:pPr>
              <a:buNone/>
            </a:pPr>
            <a:endParaRPr lang="bs-Latn-BA" sz="2000" dirty="0" smtClean="0"/>
          </a:p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Ljudsko uho raspoznaje frekvencije </a:t>
            </a:r>
          </a:p>
          <a:p>
            <a:pPr>
              <a:buNone/>
            </a:pPr>
            <a:r>
              <a:rPr lang="bs-Latn-BA" sz="2000" dirty="0" smtClean="0"/>
              <a:t>       od 20Hz do 20000Hz</a:t>
            </a:r>
          </a:p>
          <a:p>
            <a:pPr>
              <a:buFont typeface="Wingdings" pitchFamily="2" charset="2"/>
              <a:buChar char="§"/>
            </a:pPr>
            <a:endParaRPr lang="bs-Latn-BA" sz="2000" dirty="0" smtClean="0"/>
          </a:p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Standard frekvencija  je 44,1 kHz</a:t>
            </a:r>
          </a:p>
        </p:txBody>
      </p:sp>
      <p:pic>
        <p:nvPicPr>
          <p:cNvPr id="6" name="Picture 5" descr="z11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714876" y="4000504"/>
            <a:ext cx="4286280" cy="2543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d201304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3286116" y="4286256"/>
            <a:ext cx="5676900" cy="21907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i="1" dirty="0" smtClean="0">
                <a:solidFill>
                  <a:schemeClr val="bg1"/>
                </a:solidFill>
              </a:rPr>
              <a:t>Digitalizacija videa</a:t>
            </a:r>
            <a:endParaRPr lang="bs-Latn-BA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 Svodi se na digitalizaciju pokretnih slika i digitalizaciju audio sadžaja</a:t>
            </a:r>
          </a:p>
          <a:p>
            <a:pPr>
              <a:buFont typeface="Wingdings" pitchFamily="2" charset="2"/>
              <a:buChar char="§"/>
            </a:pPr>
            <a:endParaRPr lang="bs-Latn-BA" sz="2000" dirty="0" smtClean="0"/>
          </a:p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Svaki element piksel se pretvara u tip boje(crvena,zelena i plava)koja ima razinu intenziteta-svjetlinu</a:t>
            </a:r>
          </a:p>
          <a:p>
            <a:pPr>
              <a:buFont typeface="Wingdings" pitchFamily="2" charset="2"/>
              <a:buChar char="§"/>
            </a:pPr>
            <a:endParaRPr lang="bs-Latn-BA" sz="2000" dirty="0" smtClean="0"/>
          </a:p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Brzina prijenosa podataka za standardne televizije je 270Mbps,a za televizije vrlo visoke razlučivosti je 1,5Gbps</a:t>
            </a:r>
          </a:p>
          <a:p>
            <a:pPr>
              <a:buFont typeface="Wingdings" pitchFamily="2" charset="2"/>
              <a:buChar char="§"/>
            </a:pPr>
            <a:endParaRPr lang="bs-Latn-BA" sz="2000" dirty="0" smtClean="0"/>
          </a:p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Ljudsko oko raspoznaje 20 slika u sekundi </a:t>
            </a:r>
          </a:p>
          <a:p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TOS_Triple_Scan_b9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6072198" y="4786322"/>
            <a:ext cx="2928958" cy="1785974"/>
          </a:xfrm>
          <a:prstGeom prst="rect">
            <a:avLst/>
          </a:prstGeom>
        </p:spPr>
      </p:pic>
      <p:pic>
        <p:nvPicPr>
          <p:cNvPr id="4" name="Picture 3" descr="maxresdefault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5500694" y="2643182"/>
            <a:ext cx="3181350" cy="18573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i="1" dirty="0" smtClean="0">
                <a:solidFill>
                  <a:schemeClr val="bg1"/>
                </a:solidFill>
              </a:rPr>
              <a:t>Trodimenzionalna digitalizacija</a:t>
            </a:r>
            <a:endParaRPr lang="bs-Latn-B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200" dirty="0" smtClean="0"/>
              <a:t>proces registriranja i obrade tačaka sa površine objekta i rekonstruiranje njihovih prostornih koordinata u računaru</a:t>
            </a:r>
            <a:endParaRPr lang="bs-Latn-BA" sz="2200" i="1" dirty="0" smtClean="0"/>
          </a:p>
          <a:p>
            <a:pPr>
              <a:buNone/>
            </a:pPr>
            <a:endParaRPr lang="bs-Latn-BA" sz="2200" dirty="0" smtClean="0"/>
          </a:p>
          <a:p>
            <a:pPr marL="633222" indent="-514350" algn="just">
              <a:buFont typeface="Wingdings" pitchFamily="2" charset="2"/>
              <a:buChar char="§"/>
            </a:pPr>
            <a:r>
              <a:rPr lang="bs-Latn-BA" sz="2200" dirty="0" smtClean="0"/>
              <a:t> </a:t>
            </a:r>
            <a:r>
              <a:rPr lang="bs-Latn-BA" sz="2200" b="1" dirty="0" smtClean="0"/>
              <a:t>Bezkontaktni digitalizator:</a:t>
            </a:r>
          </a:p>
          <a:p>
            <a:pPr marL="633222" indent="-514350" algn="just">
              <a:buFont typeface="Arial" pitchFamily="34" charset="0"/>
              <a:buChar char="•"/>
            </a:pPr>
            <a:r>
              <a:rPr lang="bs-Latn-BA" sz="2200" dirty="0" smtClean="0"/>
              <a:t>najzastupljeniji princip rada </a:t>
            </a:r>
          </a:p>
          <a:p>
            <a:pPr marL="633222" indent="-514350" algn="just">
              <a:buFont typeface="Arial" pitchFamily="34" charset="0"/>
              <a:buChar char="•"/>
            </a:pPr>
            <a:r>
              <a:rPr lang="bs-Latn-BA" sz="2200" dirty="0" smtClean="0"/>
              <a:t>digitalizacija uz korištenje kamere i</a:t>
            </a:r>
          </a:p>
          <a:p>
            <a:pPr marL="633222" indent="-514350" algn="just">
              <a:buFont typeface="Arial" pitchFamily="34" charset="0"/>
              <a:buChar char="•"/>
            </a:pPr>
            <a:r>
              <a:rPr lang="bs-Latn-BA" sz="2200" dirty="0" smtClean="0"/>
              <a:t> struktuiranog </a:t>
            </a:r>
            <a:r>
              <a:rPr lang="bs-Latn-BA" sz="2200" dirty="0" smtClean="0"/>
              <a:t>svjetla</a:t>
            </a:r>
            <a:endParaRPr lang="bs-Latn-BA" sz="2200" dirty="0" smtClean="0"/>
          </a:p>
          <a:p>
            <a:pPr marL="633222" indent="-514350" algn="just">
              <a:buFont typeface="Wingdings" pitchFamily="2" charset="2"/>
              <a:buChar char="Ø"/>
            </a:pPr>
            <a:endParaRPr lang="bs-Latn-BA" sz="2200" dirty="0" smtClean="0"/>
          </a:p>
          <a:p>
            <a:pPr marL="633222" indent="-514350" algn="just">
              <a:buFont typeface="Wingdings" pitchFamily="2" charset="2"/>
              <a:buChar char="Ø"/>
            </a:pPr>
            <a:endParaRPr lang="bs-Latn-BA" sz="2200" dirty="0" smtClean="0"/>
          </a:p>
          <a:p>
            <a:pPr algn="just">
              <a:buFont typeface="Wingdings" pitchFamily="2" charset="2"/>
              <a:buChar char="§"/>
            </a:pPr>
            <a:r>
              <a:rPr lang="bs-Latn-BA" sz="2200" b="1" dirty="0" smtClean="0"/>
              <a:t>Kontaktni digitalizatori(3D </a:t>
            </a:r>
            <a:r>
              <a:rPr lang="bs-Latn-BA" sz="2200" dirty="0" smtClean="0"/>
              <a:t>skeneri):</a:t>
            </a:r>
          </a:p>
          <a:p>
            <a:pPr algn="just">
              <a:buFont typeface="Arial" pitchFamily="34" charset="0"/>
              <a:buChar char="•"/>
            </a:pPr>
            <a:r>
              <a:rPr lang="bs-Latn-BA" sz="2200" dirty="0" smtClean="0"/>
              <a:t>automatski ili ručno vođeni mehanički uređaji </a:t>
            </a:r>
          </a:p>
          <a:p>
            <a:pPr algn="just">
              <a:buFont typeface="Arial" pitchFamily="34" charset="0"/>
              <a:buChar char="•"/>
            </a:pPr>
            <a:r>
              <a:rPr lang="bs-Latn-BA" sz="2200" dirty="0" smtClean="0"/>
              <a:t>mjere koordinate tačaka mjernim šiljkom</a:t>
            </a:r>
            <a:endParaRPr lang="bs-Latn-BA" sz="2200" i="1" u="sng" dirty="0" smtClean="0"/>
          </a:p>
          <a:p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ka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2" y="4071942"/>
            <a:ext cx="2714644" cy="20717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i="1" dirty="0" smtClean="0">
                <a:solidFill>
                  <a:schemeClr val="bg1"/>
                </a:solidFill>
              </a:rPr>
              <a:t>Trodimenzionalna digitalizacija</a:t>
            </a:r>
            <a:endParaRPr lang="bs-Latn-BA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625609"/>
          </a:xfrm>
        </p:spPr>
        <p:txBody>
          <a:bodyPr>
            <a:normAutofit/>
          </a:bodyPr>
          <a:lstStyle/>
          <a:p>
            <a:pPr>
              <a:buNone/>
            </a:pPr>
            <a:endParaRPr lang="bs-Latn-BA" sz="2000" dirty="0" smtClean="0"/>
          </a:p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struktuirano svjetlo se dobiva korištenjem laserskog linijskog modula ili projekcijom struktuiranog svjetlosnog obrasca na površinu snimanja objekta</a:t>
            </a:r>
          </a:p>
          <a:p>
            <a:pPr>
              <a:buFont typeface="Wingdings" pitchFamily="2" charset="2"/>
              <a:buChar char="§"/>
            </a:pPr>
            <a:endParaRPr lang="bs-Latn-BA" sz="2000" dirty="0" smtClean="0"/>
          </a:p>
          <a:p>
            <a:pPr>
              <a:buNone/>
            </a:pPr>
            <a:endParaRPr lang="bs-Latn-BA" sz="2000" dirty="0" smtClean="0"/>
          </a:p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računalna rekonstrukcija površine kao početni rezultat daje oblak tačaka</a:t>
            </a:r>
          </a:p>
          <a:p>
            <a:pPr>
              <a:buNone/>
            </a:pPr>
            <a:endParaRPr lang="bs-Latn-BA" sz="2000" dirty="0" smtClean="0"/>
          </a:p>
          <a:p>
            <a:pPr>
              <a:buNone/>
            </a:pPr>
            <a:endParaRPr lang="bs-Latn-BA" sz="2000" dirty="0" smtClean="0"/>
          </a:p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tačka se matematički obrađuje koristeći triangulaciju</a:t>
            </a:r>
          </a:p>
          <a:p>
            <a:pPr>
              <a:buNone/>
            </a:pPr>
            <a:r>
              <a:rPr lang="bs-Latn-BA" sz="2000" dirty="0" smtClean="0"/>
              <a:t>    </a:t>
            </a:r>
          </a:p>
          <a:p>
            <a:pPr>
              <a:buNone/>
            </a:pPr>
            <a:endParaRPr lang="bs-Latn-BA" sz="2000" dirty="0" smtClean="0"/>
          </a:p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što je tačaka više kvaliteta digitalizacije je bolja</a:t>
            </a:r>
          </a:p>
          <a:p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sz="4800" b="0" i="1" dirty="0" smtClean="0">
                <a:solidFill>
                  <a:schemeClr val="bg1"/>
                </a:solidFill>
              </a:rPr>
              <a:t>Digitalizacija pokretnih i nepokretnih objekata</a:t>
            </a:r>
            <a:endParaRPr lang="bs-Latn-B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s-Latn-BA" sz="2000" b="1" i="1" dirty="0" smtClean="0"/>
              <a:t>Osnovna razlika:</a:t>
            </a:r>
          </a:p>
          <a:p>
            <a:r>
              <a:rPr lang="bs-Latn-BA" sz="2000" dirty="0" smtClean="0"/>
              <a:t>digitalizacija nepokretnih objekata-uzorkovanje boja objekta na malim rastojanjima</a:t>
            </a:r>
          </a:p>
          <a:p>
            <a:r>
              <a:rPr lang="bs-Latn-BA" sz="2000" dirty="0" smtClean="0"/>
              <a:t>digitalizacije pokreta - uzorkovanje i po vremenskoj komponenti pa se na ekranu prikazuje više slika u sekundi </a:t>
            </a:r>
          </a:p>
          <a:p>
            <a:r>
              <a:rPr lang="bs-Latn-BA" sz="2000" dirty="0" smtClean="0"/>
              <a:t>digitalizacija se vrši pomoću digitalnih kamera,3D skenera,digitalnih fotoaparata ovisno o potrebama korisnika koji će koristiti sam digitalni model</a:t>
            </a:r>
          </a:p>
          <a:p>
            <a:endParaRPr lang="bs-Latn-BA" dirty="0"/>
          </a:p>
        </p:txBody>
      </p:sp>
      <p:pic>
        <p:nvPicPr>
          <p:cNvPr id="4" name="Picture 3" descr="preuzmi (2)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928662" y="4429132"/>
            <a:ext cx="3286148" cy="2000264"/>
          </a:xfrm>
          <a:prstGeom prst="rect">
            <a:avLst/>
          </a:prstGeom>
        </p:spPr>
      </p:pic>
      <p:pic>
        <p:nvPicPr>
          <p:cNvPr id="5" name="Picture 4" descr="preuzmi (1)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5214942" y="4429132"/>
            <a:ext cx="3143272" cy="2000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git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5143504" y="4286256"/>
            <a:ext cx="3357586" cy="23574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i="1" dirty="0" smtClean="0">
                <a:solidFill>
                  <a:schemeClr val="bg1"/>
                </a:solidFill>
              </a:rPr>
              <a:t>Zaključak</a:t>
            </a:r>
            <a:endParaRPr lang="bs-Latn-BA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s-Latn-BA" sz="1800" dirty="0" smtClean="0"/>
              <a:t>digitalizacija se koristi u inžinjerstvu,medicini i znanosti,novinskoj,knjižnoj,glazbenoj i filmskoj javnosti</a:t>
            </a:r>
          </a:p>
          <a:p>
            <a:endParaRPr lang="bs-Latn-BA" sz="1800" dirty="0" smtClean="0"/>
          </a:p>
          <a:p>
            <a:r>
              <a:rPr lang="bs-Latn-BA" sz="1800" dirty="0" smtClean="0"/>
              <a:t>najviše se koristi u biološkim i drugim disciplinama kao što je kineziologija</a:t>
            </a:r>
          </a:p>
          <a:p>
            <a:endParaRPr lang="bs-Latn-BA" sz="1800" dirty="0" smtClean="0"/>
          </a:p>
          <a:p>
            <a:r>
              <a:rPr lang="bs-Latn-BA" sz="1800" dirty="0" smtClean="0"/>
              <a:t> posebno važna u sportu </a:t>
            </a:r>
          </a:p>
          <a:p>
            <a:endParaRPr lang="bs-Latn-BA" sz="1800" dirty="0" smtClean="0"/>
          </a:p>
          <a:p>
            <a:r>
              <a:rPr lang="bs-Latn-BA" sz="1800" dirty="0" smtClean="0"/>
              <a:t>digitalni zapisi omogućavaju naknadne analize i korekcije</a:t>
            </a:r>
          </a:p>
          <a:p>
            <a:endParaRPr lang="bs-Latn-BA" dirty="0"/>
          </a:p>
        </p:txBody>
      </p:sp>
      <p:pic>
        <p:nvPicPr>
          <p:cNvPr id="4" name="Picture 3" descr="di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1142976" y="4643446"/>
            <a:ext cx="3281368" cy="2000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2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254</TotalTime>
  <Words>439</Words>
  <Application>Microsoft Office PowerPoint</Application>
  <PresentationFormat>On-screen Show (4:3)</PresentationFormat>
  <Paragraphs>127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Theme2</vt:lpstr>
      <vt:lpstr>Univerzitet u Zenici Filozofski Fakultet Odsijek: Matematika i Informatika Predmet: Računarska Grafika                                                                                                        Januar,2016                                                                   3D Digitalizacija objekata                                                        Seminarski rad iz predmeta Računarska Grafika             Profesor:                                                                                                                                                                   Student:                                                                    doc.dr.Samir Lemeš                                                                                                                                           Amina Delibašić</vt:lpstr>
      <vt:lpstr>Sadržaj</vt:lpstr>
      <vt:lpstr>Digitalizacija</vt:lpstr>
      <vt:lpstr>Proces digitalizacije</vt:lpstr>
      <vt:lpstr>Razlozi za digitalizaciju</vt:lpstr>
      <vt:lpstr>Digitalizacija slike</vt:lpstr>
      <vt:lpstr>Digitalizacija teksta</vt:lpstr>
      <vt:lpstr>Digitalizacija zvuka</vt:lpstr>
      <vt:lpstr>Digitalizacija videa</vt:lpstr>
      <vt:lpstr>Trodimenzionalna digitalizacija</vt:lpstr>
      <vt:lpstr>Trodimenzionalna digitalizacija</vt:lpstr>
      <vt:lpstr>Digitalizacija pokretnih i nepokretnih objekata</vt:lpstr>
      <vt:lpstr>Zaključak</vt:lpstr>
    </vt:vector>
  </TitlesOfParts>
  <Company>Deftones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Univerzitet u Zenici Filozofski Fakultet Odsijek: Matematika i Informatika Predmet: Računarska Grafika                                                                                                Decembar,2015                                                                   3D Digitalizacija objekata                                                        Seminarski rad iz predmeta Računarska Grafika             Profesor:                                                                                                                                                                           Student:                                                                    v.as.dr.Samir Lemeš                                                                                                                                           Amina Delibašić</dc:title>
  <dc:creator>Amina</dc:creator>
  <cp:lastModifiedBy>Amina</cp:lastModifiedBy>
  <cp:revision>34</cp:revision>
  <dcterms:created xsi:type="dcterms:W3CDTF">2015-12-30T15:58:57Z</dcterms:created>
  <dcterms:modified xsi:type="dcterms:W3CDTF">2016-01-06T06:23:02Z</dcterms:modified>
</cp:coreProperties>
</file>